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0" r:id="rId4"/>
    <p:sldId id="257" r:id="rId5"/>
    <p:sldId id="271" r:id="rId6"/>
    <p:sldId id="272" r:id="rId7"/>
    <p:sldId id="273" r:id="rId8"/>
    <p:sldId id="268" r:id="rId9"/>
    <p:sldId id="258" r:id="rId10"/>
    <p:sldId id="261" r:id="rId11"/>
    <p:sldId id="263" r:id="rId12"/>
    <p:sldId id="264" r:id="rId13"/>
    <p:sldId id="265" r:id="rId14"/>
    <p:sldId id="266" r:id="rId15"/>
    <p:sldId id="267" r:id="rId16"/>
    <p:sldId id="270" r:id="rId17"/>
    <p:sldId id="26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14E9-B698-4709-B2D4-0616110B274B}" type="datetimeFigureOut">
              <a:rPr lang="cs-CZ" smtClean="0"/>
              <a:pPr/>
              <a:t>26.4.2018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8A1F-02DC-4275-82BF-A21AF04B37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od2018.v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synoda2018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308292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PRESYNODA</a:t>
            </a:r>
            <a:br>
              <a:rPr lang="cs-CZ" b="1" dirty="0" smtClean="0"/>
            </a:br>
            <a:r>
              <a:rPr lang="cs-CZ" b="1" dirty="0" smtClean="0"/>
              <a:t>Mladí lidé, víra a rozlišování povolání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>
                <a:solidFill>
                  <a:schemeClr val="tx2"/>
                </a:solidFill>
              </a:rPr>
              <a:t>19. – 24. března 2018, Řím</a:t>
            </a:r>
            <a:br>
              <a:rPr lang="cs-CZ" dirty="0" smtClean="0">
                <a:solidFill>
                  <a:schemeClr val="tx2"/>
                </a:solidFill>
              </a:rPr>
            </a:br>
            <a:endParaRPr lang="cs-CZ" dirty="0"/>
          </a:p>
        </p:txBody>
      </p:sp>
      <p:pic>
        <p:nvPicPr>
          <p:cNvPr id="4" name="Zástupný symbol pro obsah 3" descr="we-talk-together-santegidio-2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3429000"/>
            <a:ext cx="4886860" cy="29828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dokumentu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j-lt"/>
                <a:ea typeface="+mj-ea"/>
                <a:cs typeface="+mj-cs"/>
              </a:rPr>
              <a:t>Část 1: Výzvy a příležitosti mladých v dnešním světě</a:t>
            </a:r>
          </a:p>
          <a:p>
            <a:endParaRPr lang="cs-CZ" dirty="0">
              <a:latin typeface="+mj-lt"/>
              <a:ea typeface="+mj-ea"/>
              <a:cs typeface="+mj-cs"/>
            </a:endParaRPr>
          </a:p>
          <a:p>
            <a:r>
              <a:rPr lang="cs-CZ" dirty="0">
                <a:latin typeface="+mj-lt"/>
                <a:ea typeface="+mj-ea"/>
                <a:cs typeface="+mj-cs"/>
              </a:rPr>
              <a:t>Část 2: Víra a povolání, rozlišování a doprovázení</a:t>
            </a:r>
          </a:p>
          <a:p>
            <a:endParaRPr lang="cs-CZ" dirty="0">
              <a:latin typeface="+mj-lt"/>
              <a:ea typeface="+mj-ea"/>
              <a:cs typeface="+mj-cs"/>
            </a:endParaRPr>
          </a:p>
          <a:p>
            <a:r>
              <a:rPr lang="cs-CZ" dirty="0">
                <a:latin typeface="+mj-lt"/>
                <a:ea typeface="+mj-ea"/>
                <a:cs typeface="+mj-cs"/>
              </a:rPr>
              <a:t>Část 3: Formační a pastorační činnosti církve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 1: Formování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3400" dirty="0" smtClean="0"/>
              <a:t>Racionální </a:t>
            </a:r>
            <a:r>
              <a:rPr lang="cs-CZ" sz="3400" dirty="0"/>
              <a:t>odůvodnění v různých problematikách, </a:t>
            </a:r>
            <a:r>
              <a:rPr lang="cs-CZ" sz="3400" dirty="0" smtClean="0"/>
              <a:t>NE jednoduché </a:t>
            </a:r>
            <a:r>
              <a:rPr lang="cs-CZ" sz="3400" dirty="0"/>
              <a:t>odůvodnění, že něco církev </a:t>
            </a:r>
            <a:r>
              <a:rPr lang="cs-CZ" sz="3400" dirty="0" smtClean="0"/>
              <a:t>„prostě </a:t>
            </a:r>
            <a:r>
              <a:rPr lang="cs-CZ" sz="3400" dirty="0"/>
              <a:t>takto </a:t>
            </a:r>
            <a:r>
              <a:rPr lang="cs-CZ" sz="3400" dirty="0" smtClean="0"/>
              <a:t>učí“. </a:t>
            </a:r>
          </a:p>
          <a:p>
            <a:pPr lvl="0"/>
            <a:r>
              <a:rPr lang="cs-CZ" sz="3400" dirty="0" smtClean="0"/>
              <a:t>Horká témata, </a:t>
            </a:r>
            <a:r>
              <a:rPr lang="cs-CZ" sz="3400" dirty="0"/>
              <a:t>jako je: homosexualita, potraty</a:t>
            </a:r>
            <a:r>
              <a:rPr lang="cs-CZ" sz="3400" dirty="0" smtClean="0"/>
              <a:t>, </a:t>
            </a:r>
            <a:r>
              <a:rPr lang="cs-CZ" sz="3400" dirty="0" err="1" smtClean="0"/>
              <a:t>gender</a:t>
            </a:r>
            <a:r>
              <a:rPr lang="cs-CZ" sz="3400" dirty="0" smtClean="0"/>
              <a:t>, antikoncepce.</a:t>
            </a:r>
          </a:p>
          <a:p>
            <a:pPr lvl="0"/>
            <a:r>
              <a:rPr lang="cs-CZ" sz="3400" dirty="0" smtClean="0"/>
              <a:t>Učení církve popularizovat a zajistit dostupnost (možnost dozvědět se PROČ </a:t>
            </a:r>
            <a:r>
              <a:rPr lang="cs-CZ" sz="3400" dirty="0"/>
              <a:t>si za něčím církev </a:t>
            </a:r>
            <a:r>
              <a:rPr lang="cs-CZ" sz="3400" dirty="0" smtClean="0"/>
              <a:t>stojí).</a:t>
            </a:r>
          </a:p>
          <a:p>
            <a:pPr lvl="0"/>
            <a:r>
              <a:rPr lang="cs-CZ" sz="3400" dirty="0" smtClean="0"/>
              <a:t>Problém </a:t>
            </a:r>
            <a:r>
              <a:rPr lang="cs-CZ" sz="3400" dirty="0"/>
              <a:t>nahlédnout v celé jeho komplexitě, </a:t>
            </a:r>
            <a:r>
              <a:rPr lang="cs-CZ" sz="3400" dirty="0" smtClean="0"/>
              <a:t>nenechat </a:t>
            </a:r>
            <a:r>
              <a:rPr lang="cs-CZ" sz="3400" dirty="0"/>
              <a:t>se ovlivnit schematizováním problému, k čemuž často dochází v médiích. </a:t>
            </a:r>
          </a:p>
          <a:p>
            <a:r>
              <a:rPr lang="cs-CZ" sz="3400" dirty="0"/>
              <a:t>Církev by odpovědi/argumenty na tyto aktuální </a:t>
            </a:r>
            <a:r>
              <a:rPr lang="cs-CZ" sz="3400" b="1" i="1" dirty="0" err="1"/>
              <a:t>hot</a:t>
            </a:r>
            <a:r>
              <a:rPr lang="cs-CZ" sz="3400" b="1" i="1" dirty="0"/>
              <a:t> </a:t>
            </a:r>
            <a:r>
              <a:rPr lang="cs-CZ" sz="3400" b="1" i="1" dirty="0" err="1"/>
              <a:t>issues</a:t>
            </a:r>
            <a:r>
              <a:rPr lang="cs-CZ" sz="3400" b="1" i="1" dirty="0"/>
              <a:t> </a:t>
            </a:r>
            <a:r>
              <a:rPr lang="cs-CZ" sz="3400" dirty="0"/>
              <a:t>mohla více propagovat skrz sociální </a:t>
            </a:r>
            <a:r>
              <a:rPr lang="cs-CZ" sz="3400" dirty="0" smtClean="0"/>
              <a:t>sítě. A </a:t>
            </a:r>
            <a:r>
              <a:rPr lang="cs-CZ" sz="3400" dirty="0"/>
              <a:t>podávat vysvětlení problematiky stravitelnou a dostupnější cestou</a:t>
            </a:r>
            <a:r>
              <a:rPr lang="cs-CZ" sz="3400" dirty="0" smtClean="0"/>
              <a:t>.</a:t>
            </a:r>
            <a:r>
              <a:rPr lang="cs-CZ" sz="3400" dirty="0"/>
              <a:t> </a:t>
            </a:r>
            <a:endParaRPr lang="cs-CZ" sz="3400" dirty="0" smtClean="0"/>
          </a:p>
          <a:p>
            <a:endParaRPr lang="cs-CZ" sz="3400" dirty="0"/>
          </a:p>
          <a:p>
            <a:pPr>
              <a:buNone/>
            </a:pPr>
            <a:r>
              <a:rPr lang="cs-CZ" sz="3400" dirty="0" smtClean="0"/>
              <a:t>Tip: „Mluvící </a:t>
            </a:r>
            <a:r>
              <a:rPr lang="cs-CZ" sz="3400" dirty="0"/>
              <a:t>hlavy“ FF UK. Popularizace „studijních materiálů</a:t>
            </a:r>
            <a:r>
              <a:rPr lang="cs-CZ" sz="3400" dirty="0" smtClean="0"/>
              <a:t>“.</a:t>
            </a:r>
          </a:p>
          <a:p>
            <a:pPr>
              <a:buNone/>
            </a:pPr>
            <a:r>
              <a:rPr lang="cs-CZ" sz="3400" dirty="0" smtClean="0"/>
              <a:t>(např. </a:t>
            </a:r>
            <a:r>
              <a:rPr lang="cs-CZ" sz="3400" dirty="0" err="1" smtClean="0"/>
              <a:t>YouCat</a:t>
            </a:r>
            <a:r>
              <a:rPr lang="cs-CZ" sz="3400" dirty="0" smtClean="0"/>
              <a:t> )</a:t>
            </a:r>
            <a:endParaRPr lang="cs-CZ" sz="34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 1: Vztahy s druhými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dirty="0" err="1" smtClean="0"/>
              <a:t>Diverzita</a:t>
            </a:r>
            <a:r>
              <a:rPr lang="cs-CZ" sz="2400" dirty="0" smtClean="0"/>
              <a:t> vs. Uniformita konzumní společnosti</a:t>
            </a:r>
          </a:p>
          <a:p>
            <a:pPr lvl="0"/>
            <a:r>
              <a:rPr lang="cs-CZ" sz="2400" dirty="0" smtClean="0"/>
              <a:t>Otázka přijímání </a:t>
            </a:r>
            <a:r>
              <a:rPr lang="cs-CZ" sz="2400" dirty="0"/>
              <a:t>migrantů a </a:t>
            </a:r>
            <a:r>
              <a:rPr lang="cs-CZ" sz="2400" dirty="0" smtClean="0"/>
              <a:t>uprchlíků</a:t>
            </a:r>
            <a:r>
              <a:rPr lang="cs-CZ" sz="2400" dirty="0"/>
              <a:t> </a:t>
            </a:r>
            <a:r>
              <a:rPr lang="cs-CZ" sz="2400" dirty="0" smtClean="0"/>
              <a:t>– nejednotný názor v církvi</a:t>
            </a:r>
            <a:endParaRPr lang="cs-CZ" sz="2400" dirty="0"/>
          </a:p>
          <a:p>
            <a:pPr lvl="0"/>
            <a:r>
              <a:rPr lang="cs-CZ" sz="2400" dirty="0"/>
              <a:t>Mezi-náboženský dialog by se měl zakládat na teologickém konsensu napříč </a:t>
            </a:r>
            <a:r>
              <a:rPr lang="cs-CZ" sz="2400" dirty="0" smtClean="0"/>
              <a:t>náboženstvími</a:t>
            </a:r>
            <a:endParaRPr lang="cs-CZ" sz="2400" dirty="0"/>
          </a:p>
          <a:p>
            <a:pPr lvl="0"/>
            <a:r>
              <a:rPr lang="cs-CZ" sz="2400" dirty="0" smtClean="0"/>
              <a:t>Pronásledovaní křesťané a jejich svědectví</a:t>
            </a:r>
            <a:endParaRPr lang="cs-CZ" sz="2400" dirty="0"/>
          </a:p>
          <a:p>
            <a:r>
              <a:rPr lang="cs-CZ" sz="2400" dirty="0" smtClean="0"/>
              <a:t>Sociální sítě a internet a dvojsečnost</a:t>
            </a:r>
          </a:p>
          <a:p>
            <a:endParaRPr lang="cs-CZ" sz="2400" dirty="0" smtClean="0"/>
          </a:p>
          <a:p>
            <a:r>
              <a:rPr lang="cs-CZ" sz="2400" dirty="0" smtClean="0"/>
              <a:t>Výměna dobré praxe: regiony, diecéze…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 2: Povolání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400" dirty="0" smtClean="0"/>
              <a:t>Abstraktní pojem</a:t>
            </a:r>
            <a:r>
              <a:rPr lang="cs-CZ" sz="2400" dirty="0"/>
              <a:t>, který je pro většinu </a:t>
            </a:r>
            <a:r>
              <a:rPr lang="cs-CZ" sz="2400" dirty="0" smtClean="0"/>
              <a:t>lidí neuchopitelný</a:t>
            </a:r>
            <a:r>
              <a:rPr lang="cs-CZ" sz="2400" dirty="0"/>
              <a:t>, a to zejména mimo </a:t>
            </a:r>
            <a:r>
              <a:rPr lang="cs-CZ" sz="2400" dirty="0" smtClean="0"/>
              <a:t>církev.</a:t>
            </a:r>
          </a:p>
          <a:p>
            <a:pPr lvl="0"/>
            <a:r>
              <a:rPr lang="cs-CZ" sz="2400" dirty="0" smtClean="0"/>
              <a:t>Povolání </a:t>
            </a:r>
            <a:r>
              <a:rPr lang="cs-CZ" sz="2400" dirty="0"/>
              <a:t>nesoustředit jen na: manželství, kněžství, zasvěcený život, </a:t>
            </a:r>
            <a:r>
              <a:rPr lang="cs-CZ" sz="2400" dirty="0" smtClean="0"/>
              <a:t>případně obecné </a:t>
            </a:r>
            <a:r>
              <a:rPr lang="cs-CZ" sz="2400" dirty="0"/>
              <a:t>povolání ke </a:t>
            </a:r>
            <a:r>
              <a:rPr lang="cs-CZ" sz="2400" dirty="0" smtClean="0"/>
              <a:t>svatosti.</a:t>
            </a:r>
          </a:p>
          <a:p>
            <a:r>
              <a:rPr lang="cs-CZ" sz="2400" dirty="0" smtClean="0"/>
              <a:t>Od-spiritualizovat význam slova „povolání“ – zpřístupnit nevěřícím.</a:t>
            </a:r>
          </a:p>
          <a:p>
            <a:pPr>
              <a:buNone/>
            </a:pPr>
            <a:r>
              <a:rPr lang="cs-CZ" sz="2400" dirty="0" smtClean="0"/>
              <a:t>Tip: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Smysl života</a:t>
            </a:r>
            <a:r>
              <a:rPr lang="cs-CZ" sz="2400" dirty="0"/>
              <a:t>, ve kterém se člověk realizuje a podílí se na tvůrčí </a:t>
            </a:r>
            <a:r>
              <a:rPr lang="cs-CZ" sz="2400" dirty="0" smtClean="0"/>
              <a:t>úloze.</a:t>
            </a:r>
          </a:p>
          <a:p>
            <a:r>
              <a:rPr lang="cs-CZ" sz="2400" dirty="0" smtClean="0"/>
              <a:t>Naplňování povolání nemusí být radost.</a:t>
            </a:r>
            <a:endParaRPr lang="cs-CZ" sz="2400" dirty="0"/>
          </a:p>
          <a:p>
            <a:r>
              <a:rPr lang="cs-CZ" sz="2400" dirty="0" smtClean="0"/>
              <a:t>Seberealizace skrz specifické dary, vlastnosti, charakter, který člověk má, služba společnosti.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 3: Církevní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400" dirty="0"/>
              <a:t>Atraktivní církev </a:t>
            </a:r>
            <a:r>
              <a:rPr lang="cs-CZ" sz="2400" dirty="0" smtClean="0"/>
              <a:t>= důvěryhodná církev</a:t>
            </a:r>
          </a:p>
          <a:p>
            <a:pPr lvl="0"/>
            <a:r>
              <a:rPr lang="cs-CZ" sz="2400" dirty="0" smtClean="0"/>
              <a:t>Co mohu udělat, aby měla církev lepší PR?</a:t>
            </a:r>
          </a:p>
          <a:p>
            <a:r>
              <a:rPr lang="cs-CZ" sz="2400" dirty="0" smtClean="0"/>
              <a:t>Co můžu církev ve 21. století lidem nabídnout, aby byla aktuální, tzv. </a:t>
            </a:r>
            <a:r>
              <a:rPr lang="cs-CZ" sz="2400" dirty="0" err="1" smtClean="0"/>
              <a:t>up</a:t>
            </a:r>
            <a:r>
              <a:rPr lang="cs-CZ" sz="2400" dirty="0" smtClean="0"/>
              <a:t>-to-</a:t>
            </a:r>
            <a:r>
              <a:rPr lang="cs-CZ" sz="2400" dirty="0" err="1" smtClean="0"/>
              <a:t>date</a:t>
            </a:r>
            <a:r>
              <a:rPr lang="cs-CZ" sz="2400" dirty="0" smtClean="0"/>
              <a:t>?</a:t>
            </a:r>
          </a:p>
          <a:p>
            <a:pPr lvl="0"/>
            <a:r>
              <a:rPr lang="cs-CZ" sz="2400" dirty="0" smtClean="0"/>
              <a:t>Moderní způsoby komunikace: </a:t>
            </a:r>
            <a:r>
              <a:rPr lang="cs-CZ" sz="2400" i="1" dirty="0" err="1" smtClean="0"/>
              <a:t>fake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news</a:t>
            </a:r>
            <a:r>
              <a:rPr lang="cs-CZ" sz="2400" i="1" dirty="0" smtClean="0"/>
              <a:t> vs. dobrá zpráva</a:t>
            </a:r>
            <a:endParaRPr lang="cs-CZ" sz="2400" i="1" dirty="0"/>
          </a:p>
          <a:p>
            <a:pPr lvl="0"/>
            <a:r>
              <a:rPr lang="cs-CZ" sz="2400" dirty="0"/>
              <a:t>Mladí lidé mají ohledně víry množství otázek, vyžadují ovšem odpovědi, které </a:t>
            </a:r>
            <a:r>
              <a:rPr lang="cs-CZ" sz="2400" dirty="0" smtClean="0"/>
              <a:t>se </a:t>
            </a:r>
            <a:r>
              <a:rPr lang="cs-CZ" sz="2400" dirty="0"/>
              <a:t>neopírají o předem připravené </a:t>
            </a:r>
            <a:r>
              <a:rPr lang="cs-CZ" sz="2400" dirty="0" smtClean="0"/>
              <a:t>fráze</a:t>
            </a:r>
            <a:r>
              <a:rPr lang="cs-CZ" sz="2400" dirty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prefabricated</a:t>
            </a:r>
            <a:r>
              <a:rPr lang="cs-CZ" sz="2400" dirty="0" smtClean="0"/>
              <a:t> </a:t>
            </a:r>
            <a:r>
              <a:rPr lang="cs-CZ" sz="2400" dirty="0" err="1" smtClean="0"/>
              <a:t>answers</a:t>
            </a:r>
            <a:r>
              <a:rPr lang="cs-CZ" sz="2400" dirty="0" smtClean="0"/>
              <a:t>).</a:t>
            </a:r>
          </a:p>
          <a:p>
            <a:pPr lvl="0"/>
            <a:r>
              <a:rPr lang="cs-CZ" sz="2400" dirty="0" smtClean="0"/>
              <a:t>Církev </a:t>
            </a:r>
            <a:r>
              <a:rPr lang="cs-CZ" sz="2400" i="1" dirty="0" smtClean="0"/>
              <a:t>empatická</a:t>
            </a:r>
            <a:r>
              <a:rPr lang="cs-CZ" sz="2400" dirty="0" smtClean="0"/>
              <a:t> vs. individualismus postmoderny</a:t>
            </a:r>
          </a:p>
          <a:p>
            <a:pPr lvl="0">
              <a:buNone/>
            </a:pPr>
            <a:r>
              <a:rPr lang="cs-CZ" sz="2400" b="1" i="1" dirty="0" smtClean="0"/>
              <a:t>„Empatie je vlastnost, která může zachránit svět.“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Otevřenost, pravdivost, uznání vlastních chyb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 3: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Gap </a:t>
            </a:r>
            <a:r>
              <a:rPr lang="cs-CZ" sz="2400" dirty="0" err="1"/>
              <a:t>year</a:t>
            </a:r>
            <a:r>
              <a:rPr lang="cs-CZ" sz="2400" dirty="0"/>
              <a:t> – dobrovolná </a:t>
            </a:r>
            <a:r>
              <a:rPr lang="cs-CZ" sz="2400" dirty="0" smtClean="0"/>
              <a:t>služba - atraktivita, misie, doba rozlišování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/>
              <a:t>Umění a krása </a:t>
            </a:r>
            <a:r>
              <a:rPr lang="cs-CZ" sz="2400" dirty="0" smtClean="0"/>
              <a:t>– Využít spiritualitu umění k evangelizaci.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/>
              <a:t>Adorace, meditace a </a:t>
            </a:r>
            <a:r>
              <a:rPr lang="cs-CZ" sz="2400" dirty="0" smtClean="0"/>
              <a:t>kontemplace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Synodní proces – „</a:t>
            </a:r>
            <a:r>
              <a:rPr lang="cs-CZ" sz="2400" i="1" dirty="0" err="1" smtClean="0"/>
              <a:t>decision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making</a:t>
            </a:r>
            <a:r>
              <a:rPr lang="cs-CZ" sz="2400" i="1" dirty="0" smtClean="0"/>
              <a:t> table“</a:t>
            </a:r>
          </a:p>
          <a:p>
            <a:pPr lvl="0"/>
            <a:endParaRPr lang="cs-CZ" sz="2400" i="1" dirty="0" smtClean="0"/>
          </a:p>
          <a:p>
            <a:pPr lvl="0"/>
            <a:r>
              <a:rPr lang="cs-CZ" sz="2400" dirty="0" smtClean="0"/>
              <a:t>Multimédia – nástroje nové evangelizace</a:t>
            </a:r>
            <a:endParaRPr lang="cs-CZ" sz="24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		Bohu díky!</a:t>
            </a:r>
            <a:endParaRPr lang="cs-CZ" dirty="0"/>
          </a:p>
        </p:txBody>
      </p:sp>
      <p:pic>
        <p:nvPicPr>
          <p:cNvPr id="4" name="Zástupný symbol pro obsah 3" descr="29497001_1781820771848336_8810745273073532928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468201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Propagace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9644098" cy="32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785786" y="1071546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hlinkClick r:id="rId3"/>
              </a:rPr>
              <a:t>http://www.synod2018.va</a:t>
            </a: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>
                <a:hlinkClick r:id="rId4"/>
              </a:rPr>
              <a:t>https://www.facebook.com/synoda2018/</a:t>
            </a:r>
            <a:endParaRPr lang="cs-CZ" sz="2400" b="1" dirty="0" smtClean="0"/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Smysl </a:t>
            </a:r>
            <a:r>
              <a:rPr lang="cs-CZ" dirty="0" err="1" smtClean="0"/>
              <a:t>presynody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 smtClean="0"/>
              <a:t>Cíl: Poskytnout synodním otcům komplexní představu o mladých dneška, která jim pomůže lépe porozumět stavu, ve kterém se nacházejí.</a:t>
            </a:r>
          </a:p>
          <a:p>
            <a:r>
              <a:rPr lang="cs-CZ" dirty="0" smtClean="0"/>
              <a:t>Vstoupit do dialogu!</a:t>
            </a:r>
          </a:p>
          <a:p>
            <a:r>
              <a:rPr lang="cs-CZ" dirty="0" smtClean="0"/>
              <a:t>Diskutovat společně nad otázkami.</a:t>
            </a:r>
          </a:p>
          <a:p>
            <a:pPr lvl="0"/>
            <a:r>
              <a:rPr lang="cs-CZ" dirty="0" err="1" smtClean="0"/>
              <a:t>Presynodní</a:t>
            </a:r>
            <a:r>
              <a:rPr lang="cs-CZ" dirty="0" smtClean="0"/>
              <a:t> dokument je kompasem.</a:t>
            </a:r>
          </a:p>
          <a:p>
            <a:r>
              <a:rPr lang="cs-CZ" dirty="0" smtClean="0"/>
              <a:t>Tohle už je ta změna!</a:t>
            </a:r>
          </a:p>
          <a:p>
            <a:r>
              <a:rPr lang="cs-CZ" dirty="0" smtClean="0"/>
              <a:t>Nejsme tu od toho, abychom dělali rozhodnutí.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/>
              <a:t> </a:t>
            </a:r>
            <a:r>
              <a:rPr lang="cs-CZ" dirty="0"/>
              <a:t>Reflexe </a:t>
            </a:r>
            <a:r>
              <a:rPr lang="cs-CZ" dirty="0" smtClean="0"/>
              <a:t>názorů mladých </a:t>
            </a:r>
            <a:r>
              <a:rPr lang="cs-CZ" dirty="0"/>
              <a:t>21. </a:t>
            </a:r>
            <a:r>
              <a:rPr lang="cs-CZ" dirty="0" smtClean="0"/>
              <a:t>století </a:t>
            </a:r>
            <a:r>
              <a:rPr lang="cs-CZ" dirty="0"/>
              <a:t>z různých </a:t>
            </a:r>
            <a:r>
              <a:rPr lang="cs-CZ" dirty="0" smtClean="0"/>
              <a:t>kontinentů.</a:t>
            </a:r>
          </a:p>
          <a:p>
            <a:pPr lvl="0"/>
            <a:r>
              <a:rPr lang="cs-CZ" dirty="0" smtClean="0"/>
              <a:t>Dokument pro synodní otce, </a:t>
            </a:r>
            <a:r>
              <a:rPr lang="cs-CZ" dirty="0"/>
              <a:t>jehož cílem není změnit učení </a:t>
            </a:r>
            <a:r>
              <a:rPr lang="cs-CZ" dirty="0" smtClean="0"/>
              <a:t>církve.</a:t>
            </a:r>
          </a:p>
          <a:p>
            <a:r>
              <a:rPr lang="cs-CZ" dirty="0" err="1" smtClean="0"/>
              <a:t>We</a:t>
            </a:r>
            <a:r>
              <a:rPr lang="cs-CZ" dirty="0" smtClean="0"/>
              <a:t>, as a </a:t>
            </a:r>
            <a:r>
              <a:rPr lang="cs-CZ" dirty="0" err="1" smtClean="0"/>
              <a:t>church</a:t>
            </a:r>
            <a:r>
              <a:rPr lang="cs-CZ" dirty="0" smtClean="0"/>
              <a:t>...“ My </a:t>
            </a:r>
            <a:r>
              <a:rPr lang="cs-CZ" dirty="0"/>
              <a:t>jsme také ta </a:t>
            </a:r>
            <a:r>
              <a:rPr lang="cs-CZ" dirty="0" smtClean="0"/>
              <a:t>církev!</a:t>
            </a:r>
          </a:p>
          <a:p>
            <a:r>
              <a:rPr lang="cs-CZ" dirty="0" smtClean="0"/>
              <a:t>Když chceme něco po církvi… </a:t>
            </a:r>
          </a:p>
          <a:p>
            <a:r>
              <a:rPr lang="cs-CZ" dirty="0" smtClean="0"/>
              <a:t>Vědomí </a:t>
            </a:r>
            <a:r>
              <a:rPr lang="cs-CZ" dirty="0" smtClean="0"/>
              <a:t>o</a:t>
            </a:r>
            <a:r>
              <a:rPr lang="en-US" dirty="0" smtClean="0"/>
              <a:t>d</a:t>
            </a:r>
            <a:r>
              <a:rPr lang="cs-CZ" dirty="0" err="1" smtClean="0"/>
              <a:t>povědnosti</a:t>
            </a:r>
            <a:endParaRPr lang="cs-CZ" dirty="0"/>
          </a:p>
          <a:p>
            <a:r>
              <a:rPr lang="cs-CZ" dirty="0" smtClean="0"/>
              <a:t>15 000 lidí se zapojilo skrz sociální sítě.</a:t>
            </a:r>
          </a:p>
          <a:p>
            <a:r>
              <a:rPr lang="cs-CZ" dirty="0" smtClean="0"/>
              <a:t>Církev naslouchající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</a:t>
            </a:r>
            <a:r>
              <a:rPr lang="cs-CZ" dirty="0" err="1" smtClean="0"/>
              <a:t>presynody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Pondělí: motivace Papeže </a:t>
            </a:r>
            <a:r>
              <a:rPr lang="cs-CZ" i="1" dirty="0" smtClean="0"/>
              <a:t>„Riskujte, nebojte se, diskutujte, církev vám naslouchá.“</a:t>
            </a:r>
          </a:p>
          <a:p>
            <a:r>
              <a:rPr lang="cs-CZ" dirty="0" smtClean="0"/>
              <a:t>Pondělí - středa: diskusní skupiny</a:t>
            </a:r>
          </a:p>
          <a:p>
            <a:r>
              <a:rPr lang="cs-CZ" dirty="0" smtClean="0"/>
              <a:t>Čtvrtek – pátek: čtení návrhu finálního dokumentu a připomínkování</a:t>
            </a:r>
          </a:p>
          <a:p>
            <a:r>
              <a:rPr lang="cs-CZ" dirty="0" smtClean="0"/>
              <a:t>Sobota: prezentace finálního dokumentu, schválení</a:t>
            </a:r>
          </a:p>
          <a:p>
            <a:r>
              <a:rPr lang="cs-CZ" dirty="0" smtClean="0"/>
              <a:t>Květná neděle: odevzdání oficiálního Finálního dokumentu papeži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3250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8" y="0"/>
            <a:ext cx="9722908" cy="7292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 descr="P3250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9386054_1061475830658530_655738651510885580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5264" y="642918"/>
            <a:ext cx="5082949" cy="5500726"/>
          </a:xfrm>
        </p:spPr>
      </p:pic>
      <p:pic>
        <p:nvPicPr>
          <p:cNvPr id="5" name="Obrázek 4" descr="29570786_1065525940253519_597704442801927037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39119193880_3c92d26bd4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1743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Církev celosvětová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Všichni máme stejnou možnost být slyšeni. </a:t>
            </a:r>
          </a:p>
          <a:p>
            <a:r>
              <a:rPr lang="cs-CZ" dirty="0" smtClean="0"/>
              <a:t>Problémy církve (</a:t>
            </a:r>
            <a:r>
              <a:rPr lang="cs-CZ" dirty="0" err="1" smtClean="0"/>
              <a:t>marginalizace</a:t>
            </a:r>
            <a:r>
              <a:rPr lang="cs-CZ" dirty="0" smtClean="0"/>
              <a:t> a podstata problémů)</a:t>
            </a:r>
          </a:p>
          <a:p>
            <a:r>
              <a:rPr lang="cs-CZ" dirty="0" smtClean="0"/>
              <a:t>Mladí nechtějí jen </a:t>
            </a:r>
            <a:r>
              <a:rPr lang="cs-CZ" i="1" dirty="0" smtClean="0"/>
              <a:t>odpočívat v pokoji</a:t>
            </a:r>
            <a:r>
              <a:rPr lang="cs-CZ" dirty="0" smtClean="0"/>
              <a:t>, ale </a:t>
            </a:r>
            <a:r>
              <a:rPr lang="cs-CZ" i="1" dirty="0" smtClean="0"/>
              <a:t>žít</a:t>
            </a:r>
            <a:r>
              <a:rPr lang="cs-CZ" dirty="0" smtClean="0"/>
              <a:t> v pokoji.</a:t>
            </a:r>
          </a:p>
          <a:p>
            <a:r>
              <a:rPr lang="cs-CZ" dirty="0" smtClean="0"/>
              <a:t>Křesťan 5x jinak, co kontinent, to jiný křesťan?</a:t>
            </a:r>
          </a:p>
          <a:p>
            <a:r>
              <a:rPr lang="cs-CZ" dirty="0" smtClean="0"/>
              <a:t>„Mysli globálně, jednej lokálně.“</a:t>
            </a:r>
          </a:p>
          <a:p>
            <a:r>
              <a:rPr lang="cs-CZ" dirty="0" smtClean="0"/>
              <a:t>Dokument univerzální?</a:t>
            </a:r>
          </a:p>
          <a:p>
            <a:r>
              <a:rPr lang="cs-CZ" dirty="0" smtClean="0"/>
              <a:t>Celosvětová aplikovatelnost učení církve.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392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sady Office</vt:lpstr>
      <vt:lpstr> PRESYNODA Mladí lidé, víra a rozlišování povolání  19. – 24. března 2018, Řím </vt:lpstr>
      <vt:lpstr>Smysl presynody</vt:lpstr>
      <vt:lpstr>Introduction</vt:lpstr>
      <vt:lpstr>Organizace presynody</vt:lpstr>
      <vt:lpstr>PowerPoint Presentation</vt:lpstr>
      <vt:lpstr>PowerPoint Presentation</vt:lpstr>
      <vt:lpstr>PowerPoint Presentation</vt:lpstr>
      <vt:lpstr>PowerPoint Presentation</vt:lpstr>
      <vt:lpstr>Církev celosvětová</vt:lpstr>
      <vt:lpstr>Struktura dokumentu</vt:lpstr>
      <vt:lpstr>Část 1: Formování osobnosti</vt:lpstr>
      <vt:lpstr>Část 1: Vztahy s druhými</vt:lpstr>
      <vt:lpstr>Část 2: Povolání</vt:lpstr>
      <vt:lpstr>Část 3: Církevní styl</vt:lpstr>
      <vt:lpstr>Část 3: Nástroje</vt:lpstr>
      <vt:lpstr>     Bohu díky!</vt:lpstr>
      <vt:lpstr>Propagace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AVE!  PRESYNODA Mladí lidé, víra a rozlišování povolání</dc:title>
  <dc:creator>Marketa</dc:creator>
  <cp:lastModifiedBy>Pesina, Zdenek (EHCOE)</cp:lastModifiedBy>
  <cp:revision>40</cp:revision>
  <dcterms:created xsi:type="dcterms:W3CDTF">2018-04-11T21:17:35Z</dcterms:created>
  <dcterms:modified xsi:type="dcterms:W3CDTF">2018-04-26T19:40:00Z</dcterms:modified>
</cp:coreProperties>
</file>